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9" r:id="rId3"/>
    <p:sldId id="257" r:id="rId4"/>
    <p:sldId id="258" r:id="rId5"/>
    <p:sldId id="259" r:id="rId6"/>
    <p:sldId id="260" r:id="rId7"/>
    <p:sldId id="261" r:id="rId8"/>
    <p:sldId id="262" r:id="rId9"/>
    <p:sldId id="268" r:id="rId10"/>
    <p:sldId id="270"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Objects="1">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8608A3C-3665-5E4C-BDA5-652F562A2FDA}" type="datetimeFigureOut">
              <a:rPr lang="en-US" smtClean="0"/>
              <a:pPr/>
              <a:t>9/30/14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F9B17-30C0-3B4E-81F6-52BB483EDC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08A3C-3665-5E4C-BDA5-652F562A2FDA}" type="datetimeFigureOut">
              <a:rPr lang="en-US" smtClean="0"/>
              <a:pPr/>
              <a:t>9/30/14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F9B17-30C0-3B4E-81F6-52BB483EDC6F}"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608A3C-3665-5E4C-BDA5-652F562A2FDA}" type="datetimeFigureOut">
              <a:rPr lang="en-US" smtClean="0"/>
              <a:pPr/>
              <a:t>9/30/14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F9B17-30C0-3B4E-81F6-52BB483EDC6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608A3C-3665-5E4C-BDA5-652F562A2FDA}" type="datetimeFigureOut">
              <a:rPr lang="en-US" smtClean="0"/>
              <a:pPr/>
              <a:t>9/30/14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F9B17-30C0-3B4E-81F6-52BB483EDC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608A3C-3665-5E4C-BDA5-652F562A2FDA}" type="datetimeFigureOut">
              <a:rPr lang="en-US" smtClean="0"/>
              <a:pPr/>
              <a:t>9/30/14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F9B17-30C0-3B4E-81F6-52BB483EDC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8608A3C-3665-5E4C-BDA5-652F562A2FDA}" type="datetimeFigureOut">
              <a:rPr lang="en-US" smtClean="0"/>
              <a:pPr/>
              <a:t>9/30/14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F9B17-30C0-3B4E-81F6-52BB483EDC6F}"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608A3C-3665-5E4C-BDA5-652F562A2FDA}" type="datetimeFigureOut">
              <a:rPr lang="en-US" smtClean="0"/>
              <a:pPr/>
              <a:t>9/30/14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F9B17-30C0-3B4E-81F6-52BB483EDC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608A3C-3665-5E4C-BDA5-652F562A2FDA}" type="datetimeFigureOut">
              <a:rPr lang="en-US" smtClean="0"/>
              <a:pPr/>
              <a:t>9/30/14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F9B17-30C0-3B4E-81F6-52BB483EDC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8608A3C-3665-5E4C-BDA5-652F562A2FDA}" type="datetimeFigureOut">
              <a:rPr lang="en-US" smtClean="0"/>
              <a:pPr/>
              <a:t>9/30/14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AF9B17-30C0-3B4E-81F6-52BB483EDC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608A3C-3665-5E4C-BDA5-652F562A2FDA}" type="datetimeFigureOut">
              <a:rPr lang="en-US" smtClean="0"/>
              <a:pPr/>
              <a:t>9/30/14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AF9B17-30C0-3B4E-81F6-52BB483EDC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08A3C-3665-5E4C-BDA5-652F562A2FDA}" type="datetimeFigureOut">
              <a:rPr lang="en-US" smtClean="0"/>
              <a:pPr/>
              <a:t>9/30/14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AF9B17-30C0-3B4E-81F6-52BB483EDC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08A3C-3665-5E4C-BDA5-652F562A2FDA}" type="datetimeFigureOut">
              <a:rPr lang="en-US" smtClean="0"/>
              <a:pPr/>
              <a:t>9/30/14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F9B17-30C0-3B4E-81F6-52BB483EDC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8608A3C-3665-5E4C-BDA5-652F562A2FDA}" type="datetimeFigureOut">
              <a:rPr lang="en-US" smtClean="0"/>
              <a:pPr/>
              <a:t>9/30/14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28AF9B17-30C0-3B4E-81F6-52BB483EDC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How to write Introductions and Conclusions for your research paper</a:t>
            </a:r>
            <a:endParaRPr lang="en-US" dirty="0"/>
          </a:p>
        </p:txBody>
      </p:sp>
      <p:sp>
        <p:nvSpPr>
          <p:cNvPr id="3" name="Subtitle 2"/>
          <p:cNvSpPr>
            <a:spLocks noGrp="1"/>
          </p:cNvSpPr>
          <p:nvPr>
            <p:ph type="subTitle" idx="1"/>
          </p:nvPr>
        </p:nvSpPr>
        <p:spPr/>
        <p:txBody>
          <a:bodyPr/>
          <a:lstStyle/>
          <a:p>
            <a:r>
              <a:rPr lang="en-US" dirty="0" smtClean="0"/>
              <a:t>... And other stuff</a:t>
            </a:r>
            <a:endParaRPr lang="en-US" dirty="0"/>
          </a:p>
        </p:txBody>
      </p:sp>
      <p:pic>
        <p:nvPicPr>
          <p:cNvPr id="5" name="Picture 4" descr="images.jpeg"/>
          <p:cNvPicPr>
            <a:picLocks noChangeAspect="1"/>
          </p:cNvPicPr>
          <p:nvPr/>
        </p:nvPicPr>
        <p:blipFill>
          <a:blip r:embed="rId2"/>
          <a:stretch>
            <a:fillRect/>
          </a:stretch>
        </p:blipFill>
        <p:spPr>
          <a:xfrm>
            <a:off x="2133600" y="4724400"/>
            <a:ext cx="5067300" cy="1600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a:t>
            </a:r>
            <a:endParaRPr lang="en-US" dirty="0"/>
          </a:p>
        </p:txBody>
      </p:sp>
      <p:sp>
        <p:nvSpPr>
          <p:cNvPr id="3" name="Content Placeholder 2"/>
          <p:cNvSpPr>
            <a:spLocks noGrp="1"/>
          </p:cNvSpPr>
          <p:nvPr>
            <p:ph idx="1"/>
          </p:nvPr>
        </p:nvSpPr>
        <p:spPr/>
        <p:txBody>
          <a:bodyPr/>
          <a:lstStyle/>
          <a:p>
            <a:r>
              <a:rPr lang="en-US" b="1" dirty="0" smtClean="0"/>
              <a:t>W1:</a:t>
            </a:r>
            <a:r>
              <a:rPr lang="en-US" dirty="0" smtClean="0"/>
              <a:t> Write arguments to support claims in an analysis of substantive topics or texts, using valid reasoning and relevant and sufficient evidence.</a:t>
            </a:r>
          </a:p>
          <a:p>
            <a:r>
              <a:rPr lang="en-US" dirty="0" err="1" smtClean="0"/>
              <a:t>e</a:t>
            </a:r>
            <a:r>
              <a:rPr lang="en-US" dirty="0" smtClean="0"/>
              <a:t>-Provide a concluding statement or section that follows from and supports the argument presented.</a:t>
            </a:r>
          </a:p>
          <a:p>
            <a:pPr>
              <a:buNone/>
            </a:pPr>
            <a:r>
              <a:rPr lang="en-US" dirty="0" smtClean="0"/>
              <a:t> </a:t>
            </a:r>
            <a:endParaRPr lang="en-US" dirty="0"/>
          </a:p>
        </p:txBody>
      </p:sp>
      <p:pic>
        <p:nvPicPr>
          <p:cNvPr id="4" name="Picture 3" descr="conclu.jpeg"/>
          <p:cNvPicPr>
            <a:picLocks noChangeAspect="1"/>
          </p:cNvPicPr>
          <p:nvPr/>
        </p:nvPicPr>
        <p:blipFill>
          <a:blip r:embed="rId2"/>
          <a:stretch>
            <a:fillRect/>
          </a:stretch>
        </p:blipFill>
        <p:spPr>
          <a:xfrm>
            <a:off x="2628900" y="4114800"/>
            <a:ext cx="3886200" cy="2082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Conclusions can:</a:t>
            </a:r>
          </a:p>
          <a:p>
            <a:pPr lvl="1"/>
            <a:r>
              <a:rPr lang="en-US" dirty="0" smtClean="0"/>
              <a:t>Review the main points in the paper,</a:t>
            </a:r>
          </a:p>
          <a:p>
            <a:pPr lvl="1"/>
            <a:r>
              <a:rPr lang="en-US" b="1" dirty="0" smtClean="0"/>
              <a:t>Rephrase </a:t>
            </a:r>
            <a:r>
              <a:rPr lang="en-US" dirty="0" smtClean="0"/>
              <a:t>the thesis statement, and</a:t>
            </a:r>
          </a:p>
          <a:p>
            <a:pPr lvl="1"/>
            <a:r>
              <a:rPr lang="en-US" dirty="0" smtClean="0"/>
              <a:t>Leave the reader with the most important idea.</a:t>
            </a:r>
          </a:p>
          <a:p>
            <a:pPr lvl="1"/>
            <a:endParaRPr lang="en-US" dirty="0"/>
          </a:p>
        </p:txBody>
      </p:sp>
      <p:pic>
        <p:nvPicPr>
          <p:cNvPr id="4" name="Picture 3" descr="conclu-2.jpeg"/>
          <p:cNvPicPr>
            <a:picLocks noChangeAspect="1"/>
          </p:cNvPicPr>
          <p:nvPr/>
        </p:nvPicPr>
        <p:blipFill>
          <a:blip r:embed="rId2"/>
          <a:stretch>
            <a:fillRect/>
          </a:stretch>
        </p:blipFill>
        <p:spPr>
          <a:xfrm>
            <a:off x="2819400" y="3733800"/>
            <a:ext cx="3289300" cy="24765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Think of conclusions as a reverse of your introduction ...</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Begin with a transitional sentence.</a:t>
            </a:r>
          </a:p>
          <a:p>
            <a:pPr lvl="1"/>
            <a:r>
              <a:rPr lang="en-US" dirty="0" smtClean="0"/>
              <a:t>Do not use “In conclusion ...”</a:t>
            </a:r>
          </a:p>
          <a:p>
            <a:pPr lvl="1"/>
            <a:r>
              <a:rPr lang="en-US" dirty="0" smtClean="0"/>
              <a:t>Do not use “This paper has explained ...”</a:t>
            </a:r>
          </a:p>
          <a:p>
            <a:pPr lvl="1"/>
            <a:endParaRPr lang="en-US" dirty="0" smtClean="0"/>
          </a:p>
          <a:p>
            <a:pPr lvl="1">
              <a:buNone/>
            </a:pPr>
            <a:r>
              <a:rPr lang="en-US" dirty="0" smtClean="0"/>
              <a:t>Example: The cookie has been an integral part of American history.</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Rephrase your thesis statement</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Don’t just restate, </a:t>
            </a:r>
            <a:r>
              <a:rPr lang="en-US" b="1" i="1" dirty="0" smtClean="0"/>
              <a:t>rephrase</a:t>
            </a:r>
            <a:r>
              <a:rPr lang="en-US" dirty="0" smtClean="0"/>
              <a:t> using different words but the same idea:</a:t>
            </a:r>
          </a:p>
          <a:p>
            <a:endParaRPr lang="en-US" dirty="0" smtClean="0"/>
          </a:p>
          <a:p>
            <a:pPr>
              <a:buNone/>
            </a:pPr>
            <a:r>
              <a:rPr lang="en-US" dirty="0" smtClean="0">
                <a:solidFill>
                  <a:srgbClr val="FF0000"/>
                </a:solidFill>
              </a:rPr>
              <a:t>Example: </a:t>
            </a:r>
            <a:r>
              <a:rPr lang="en-US" dirty="0" smtClean="0"/>
              <a:t>Because the world simply wouldn’t be the same without Sugar Brown’s accidental culinary invention, this country should declare a national day of celebration for the cookie.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Add a clincher</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dirty="0" smtClean="0"/>
              <a:t>	Sugar Brown deserves the same recognition for her contribution as Thomas Edison. Without him the world would have no light. But without Sugar Brown, there would be no happiness.</a:t>
            </a:r>
            <a:endParaRPr lang="en-US" dirty="0"/>
          </a:p>
        </p:txBody>
      </p:sp>
      <p:pic>
        <p:nvPicPr>
          <p:cNvPr id="4" name="Picture 3" descr="conclu-2.jpeg"/>
          <p:cNvPicPr>
            <a:picLocks noChangeAspect="1"/>
          </p:cNvPicPr>
          <p:nvPr/>
        </p:nvPicPr>
        <p:blipFill>
          <a:blip r:embed="rId2"/>
          <a:stretch>
            <a:fillRect/>
          </a:stretch>
        </p:blipFill>
        <p:spPr>
          <a:xfrm>
            <a:off x="2786063" y="3706813"/>
            <a:ext cx="3289300" cy="24765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Finished Conclusion</a:t>
            </a:r>
            <a:endParaRPr lang="en-US" dirty="0">
              <a:solidFill>
                <a:srgbClr val="FF0000"/>
              </a:solidFill>
            </a:endParaRPr>
          </a:p>
        </p:txBody>
      </p:sp>
      <p:sp>
        <p:nvSpPr>
          <p:cNvPr id="3" name="Content Placeholder 2"/>
          <p:cNvSpPr>
            <a:spLocks noGrp="1"/>
          </p:cNvSpPr>
          <p:nvPr>
            <p:ph idx="1"/>
          </p:nvPr>
        </p:nvSpPr>
        <p:spPr/>
        <p:txBody>
          <a:bodyPr>
            <a:normAutofit/>
          </a:bodyPr>
          <a:lstStyle/>
          <a:p>
            <a:pPr>
              <a:buNone/>
            </a:pPr>
            <a:r>
              <a:rPr lang="en-US" dirty="0" smtClean="0"/>
              <a:t>		The cookie has been an integral part of American history. Because the world simply wouldn’t be the same without Sugar Brown’s accidental culinary invention, this country should declare a national day of celebration for the cookie. Sugar Brown deserves the same recognition for her contribution as Thomas Edison. Without him the world would have no light. But without Sugar Brown, there would be no happiness.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a:t>
            </a:r>
            <a:endParaRPr lang="en-US" dirty="0"/>
          </a:p>
        </p:txBody>
      </p:sp>
      <p:sp>
        <p:nvSpPr>
          <p:cNvPr id="3" name="Content Placeholder 2"/>
          <p:cNvSpPr>
            <a:spLocks noGrp="1"/>
          </p:cNvSpPr>
          <p:nvPr>
            <p:ph idx="1"/>
          </p:nvPr>
        </p:nvSpPr>
        <p:spPr/>
        <p:txBody>
          <a:bodyPr>
            <a:normAutofit/>
          </a:bodyPr>
          <a:lstStyle/>
          <a:p>
            <a:r>
              <a:rPr lang="en-US" b="1" dirty="0" smtClean="0"/>
              <a:t>W1:</a:t>
            </a:r>
            <a:r>
              <a:rPr lang="en-US" dirty="0" smtClean="0"/>
              <a:t> Write arguments to support claims in an analysis of substantive topics or texts, using valid reasoning and relevant and sufficient evidence.</a:t>
            </a:r>
          </a:p>
          <a:p>
            <a:r>
              <a:rPr lang="en-US" dirty="0" smtClean="0"/>
              <a:t>a-Introduce precise, knowledgeable </a:t>
            </a:r>
            <a:r>
              <a:rPr lang="en-US" dirty="0" err="1" smtClean="0"/>
              <a:t>claim(s</a:t>
            </a:r>
            <a:r>
              <a:rPr lang="en-US" dirty="0" smtClean="0"/>
              <a:t>), establish the significance of the </a:t>
            </a:r>
            <a:r>
              <a:rPr lang="en-US" dirty="0" err="1" smtClean="0"/>
              <a:t>claim(s</a:t>
            </a:r>
            <a:r>
              <a:rPr lang="en-US" dirty="0" smtClean="0"/>
              <a:t>), distinguish the </a:t>
            </a:r>
            <a:r>
              <a:rPr lang="en-US" dirty="0" err="1" smtClean="0"/>
              <a:t>claim(s</a:t>
            </a:r>
            <a:r>
              <a:rPr lang="en-US" dirty="0" smtClean="0"/>
              <a:t>) from alternate or opposing claims, and create an organization that </a:t>
            </a:r>
            <a:endParaRPr lang="en-US" dirty="0"/>
          </a:p>
        </p:txBody>
      </p:sp>
      <p:pic>
        <p:nvPicPr>
          <p:cNvPr id="4" name="Picture 3" descr="images-1.jpeg"/>
          <p:cNvPicPr>
            <a:picLocks noChangeAspect="1"/>
          </p:cNvPicPr>
          <p:nvPr/>
        </p:nvPicPr>
        <p:blipFill>
          <a:blip r:embed="rId2"/>
          <a:stretch>
            <a:fillRect/>
          </a:stretch>
        </p:blipFill>
        <p:spPr>
          <a:xfrm>
            <a:off x="2438400" y="4505325"/>
            <a:ext cx="3632200" cy="2235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What is the function of an introductory paragraph?</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a:t>An introduction should serve to capture your </a:t>
            </a:r>
            <a:r>
              <a:rPr lang="en-US" b="1" dirty="0"/>
              <a:t>reader’s attention </a:t>
            </a:r>
            <a:r>
              <a:rPr lang="en-US" dirty="0"/>
              <a:t>and provide information about the </a:t>
            </a:r>
            <a:r>
              <a:rPr lang="en-US" b="1" dirty="0"/>
              <a:t>direction</a:t>
            </a:r>
            <a:r>
              <a:rPr lang="en-US" dirty="0"/>
              <a:t> of the essay. Think of it as the </a:t>
            </a:r>
            <a:r>
              <a:rPr lang="en-US" b="1" dirty="0"/>
              <a:t>preview for a movie</a:t>
            </a:r>
            <a:r>
              <a:rPr lang="en-US" dirty="0"/>
              <a:t>. You see some highlights, but you don’t find out the end, nor do you see how all the clips are connected together. Instead, you only get a taste of the film; yet, it is usually still clear if the movie will be an action film, a romance, a documentary, or a horror film.</a:t>
            </a:r>
          </a:p>
          <a:p>
            <a:endParaRPr lang="en-US" dirty="0"/>
          </a:p>
        </p:txBody>
      </p:sp>
      <p:pic>
        <p:nvPicPr>
          <p:cNvPr id="4" name="Picture 3" descr="Unknown.jpeg"/>
          <p:cNvPicPr>
            <a:picLocks noChangeAspect="1"/>
          </p:cNvPicPr>
          <p:nvPr/>
        </p:nvPicPr>
        <p:blipFill>
          <a:blip r:embed="rId2">
            <a:alphaModFix amt="38000"/>
          </a:blip>
          <a:stretch>
            <a:fillRect/>
          </a:stretch>
        </p:blipFill>
        <p:spPr>
          <a:xfrm>
            <a:off x="5638800" y="4874798"/>
            <a:ext cx="3397250" cy="174190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Hint:</a:t>
            </a:r>
            <a:endParaRPr lang="en-US" dirty="0">
              <a:solidFill>
                <a:srgbClr val="FF0000"/>
              </a:solidFill>
            </a:endParaRPr>
          </a:p>
        </p:txBody>
      </p:sp>
      <p:sp>
        <p:nvSpPr>
          <p:cNvPr id="3" name="Content Placeholder 2"/>
          <p:cNvSpPr>
            <a:spLocks noGrp="1"/>
          </p:cNvSpPr>
          <p:nvPr>
            <p:ph idx="1"/>
          </p:nvPr>
        </p:nvSpPr>
        <p:spPr/>
        <p:txBody>
          <a:bodyPr/>
          <a:lstStyle/>
          <a:p>
            <a:r>
              <a:rPr lang="en-US" dirty="0"/>
              <a:t>Never use the phrases “This paper will discuss ...,” “In this paper, you will find out...,” or “The following paragraphs will explain ..</a:t>
            </a:r>
            <a:r>
              <a:rPr lang="en-US" dirty="0" smtClean="0"/>
              <a:t>.</a:t>
            </a:r>
          </a:p>
          <a:p>
            <a:r>
              <a:rPr lang="en-US" dirty="0" smtClean="0"/>
              <a:t>Do not use first person!</a:t>
            </a:r>
          </a:p>
          <a:p>
            <a:endParaRPr lang="en-US" dirty="0"/>
          </a:p>
        </p:txBody>
      </p:sp>
      <p:pic>
        <p:nvPicPr>
          <p:cNvPr id="5" name="Picture 4" descr="Unknown.jpeg"/>
          <p:cNvPicPr>
            <a:picLocks noChangeAspect="1"/>
          </p:cNvPicPr>
          <p:nvPr/>
        </p:nvPicPr>
        <p:blipFill>
          <a:blip r:embed="rId2"/>
          <a:stretch>
            <a:fillRect/>
          </a:stretch>
        </p:blipFill>
        <p:spPr>
          <a:xfrm>
            <a:off x="2625725" y="3733800"/>
            <a:ext cx="3492500" cy="23241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More on the function</a:t>
            </a:r>
            <a:endParaRPr lang="en-US" dirty="0">
              <a:solidFill>
                <a:srgbClr val="FF0000"/>
              </a:solidFill>
            </a:endParaRPr>
          </a:p>
        </p:txBody>
      </p:sp>
      <p:sp>
        <p:nvSpPr>
          <p:cNvPr id="3" name="Content Placeholder 2"/>
          <p:cNvSpPr>
            <a:spLocks noGrp="1"/>
          </p:cNvSpPr>
          <p:nvPr>
            <p:ph idx="1"/>
          </p:nvPr>
        </p:nvSpPr>
        <p:spPr/>
        <p:txBody>
          <a:bodyPr/>
          <a:lstStyle/>
          <a:p>
            <a:r>
              <a:rPr lang="en-US" dirty="0"/>
              <a:t>A good introduction, whether traditional or descriptive, should lead the reader into the body of the paper where they will find further information, explanation, and clarification.</a:t>
            </a:r>
          </a:p>
          <a:p>
            <a:endParaRPr lang="en-US" dirty="0"/>
          </a:p>
        </p:txBody>
      </p:sp>
      <p:pic>
        <p:nvPicPr>
          <p:cNvPr id="4" name="Picture 3" descr="images-1.jpeg"/>
          <p:cNvPicPr>
            <a:picLocks noChangeAspect="1"/>
          </p:cNvPicPr>
          <p:nvPr/>
        </p:nvPicPr>
        <p:blipFill>
          <a:blip r:embed="rId2"/>
          <a:stretch>
            <a:fillRect/>
          </a:stretch>
        </p:blipFill>
        <p:spPr>
          <a:xfrm>
            <a:off x="2420938" y="3816350"/>
            <a:ext cx="3632200" cy="22352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Traditional Introductions</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smtClean="0"/>
              <a:t>Begin with an attention grabber:</a:t>
            </a:r>
          </a:p>
          <a:p>
            <a:pPr lvl="1"/>
            <a:r>
              <a:rPr lang="en-US" dirty="0" smtClean="0"/>
              <a:t>Startling statistic</a:t>
            </a:r>
          </a:p>
          <a:p>
            <a:pPr lvl="1"/>
            <a:r>
              <a:rPr lang="en-US" dirty="0" smtClean="0"/>
              <a:t>Shocking story</a:t>
            </a:r>
          </a:p>
          <a:p>
            <a:pPr lvl="1"/>
            <a:r>
              <a:rPr lang="en-US" dirty="0" smtClean="0"/>
              <a:t>(Rhetorical question — Don’t use “you.”)</a:t>
            </a:r>
          </a:p>
          <a:p>
            <a:pPr lvl="1"/>
            <a:r>
              <a:rPr lang="en-US" dirty="0" smtClean="0"/>
              <a:t>(Definition</a:t>
            </a:r>
            <a:r>
              <a:rPr lang="en-US" dirty="0" smtClean="0"/>
              <a:t>)</a:t>
            </a:r>
          </a:p>
          <a:p>
            <a:pPr lvl="1"/>
            <a:r>
              <a:rPr lang="en-US" dirty="0" smtClean="0"/>
              <a:t>(Quotation)</a:t>
            </a:r>
          </a:p>
          <a:p>
            <a:pPr lvl="1"/>
            <a:r>
              <a:rPr lang="en-US" dirty="0" smtClean="0"/>
              <a:t>Background </a:t>
            </a:r>
            <a:r>
              <a:rPr lang="en-US" dirty="0" smtClean="0"/>
              <a:t>information</a:t>
            </a:r>
          </a:p>
          <a:p>
            <a:pPr lvl="1"/>
            <a:endParaRPr lang="en-US" dirty="0" smtClean="0"/>
          </a:p>
          <a:p>
            <a:pPr lvl="1">
              <a:buNone/>
            </a:pPr>
            <a:r>
              <a:rPr lang="en-US" dirty="0" smtClean="0">
                <a:solidFill>
                  <a:srgbClr val="FF0000"/>
                </a:solidFill>
              </a:rPr>
              <a:t>Example:</a:t>
            </a:r>
            <a:r>
              <a:rPr lang="en-US" dirty="0" smtClean="0"/>
              <a:t> Of the 93.5% of people who eat cookies on a daily basis, few of them know that the tasty treat was invented accidentally by a woman named Sugar Brown.</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next sentence ...</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Now begin to get a bit more specific. This will probably be one or two sentences having to do with background.</a:t>
            </a:r>
          </a:p>
          <a:p>
            <a:endParaRPr lang="en-US" dirty="0" smtClean="0"/>
          </a:p>
          <a:p>
            <a:pPr>
              <a:buNone/>
            </a:pPr>
            <a:r>
              <a:rPr lang="en-US" dirty="0" smtClean="0">
                <a:solidFill>
                  <a:srgbClr val="FF0000"/>
                </a:solidFill>
              </a:rPr>
              <a:t>Example: </a:t>
            </a:r>
            <a:r>
              <a:rPr lang="en-US" dirty="0" smtClean="0"/>
              <a:t>Sugar Brown was a housewife in London who was attempting to bake a cake for her husband’s birthday. However, she misread the recipe and produced a batter that was thicker and denser than cake batter. The result was the foundation for nearly every cookie recipe baked in the world today.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Now the thesis ...</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Add your thesis statement:</a:t>
            </a:r>
          </a:p>
          <a:p>
            <a:endParaRPr lang="en-US" dirty="0" smtClean="0"/>
          </a:p>
          <a:p>
            <a:pPr lvl="1"/>
            <a:r>
              <a:rPr lang="en-US" dirty="0" smtClean="0"/>
              <a:t>The United States should declare</a:t>
            </a:r>
            <a:r>
              <a:rPr lang="en-US" dirty="0" smtClean="0"/>
              <a:t> Oct. 1 as </a:t>
            </a:r>
            <a:r>
              <a:rPr lang="en-US" dirty="0" smtClean="0"/>
              <a:t>National Cookie Day because of Sugar Brown’s contribution to the culinary arts and to the general well-being of the world.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Finished Introduction</a:t>
            </a:r>
            <a:endParaRPr lang="en-US" dirty="0">
              <a:solidFill>
                <a:srgbClr val="FF0000"/>
              </a:solidFill>
            </a:endParaRPr>
          </a:p>
        </p:txBody>
      </p:sp>
      <p:sp>
        <p:nvSpPr>
          <p:cNvPr id="3" name="Content Placeholder 2"/>
          <p:cNvSpPr>
            <a:spLocks noGrp="1"/>
          </p:cNvSpPr>
          <p:nvPr>
            <p:ph idx="1"/>
          </p:nvPr>
        </p:nvSpPr>
        <p:spPr/>
        <p:txBody>
          <a:bodyPr>
            <a:normAutofit/>
          </a:bodyPr>
          <a:lstStyle/>
          <a:p>
            <a:pPr marL="342900" lvl="1" indent="-342900">
              <a:buNone/>
            </a:pPr>
            <a:r>
              <a:rPr lang="en-US" dirty="0" smtClean="0"/>
              <a:t>		Of the 93.5% of people who eat cookies on a daily basis, few of them know that the tasty treat was invented accidentally by a woman named Sugar Brown. Sugar Brown was a housewife in London who was attempting to bake a cake for her husband’s birthday. However, she misread the recipe and produced a batter that was thicker and denser than cake batter. The result was the foundation for nearly every cookie recipe baked in the world today. The United States should declare</a:t>
            </a:r>
            <a:r>
              <a:rPr lang="en-US" dirty="0" smtClean="0"/>
              <a:t> Oct. 1 as </a:t>
            </a:r>
            <a:r>
              <a:rPr lang="en-US" dirty="0" smtClean="0"/>
              <a:t>National Cookie Day because of Sugar Brown’s contribution to the culinary arts and to the general well-being of the world.</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32</TotalTime>
  <Words>861</Words>
  <Application>Microsoft Macintosh PowerPoint</Application>
  <PresentationFormat>On-screen Show (4:3)</PresentationFormat>
  <Paragraphs>55</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Breeze</vt:lpstr>
      <vt:lpstr>How to write Introductions and Conclusions for your research paper</vt:lpstr>
      <vt:lpstr>Standard</vt:lpstr>
      <vt:lpstr>What is the function of an introductory paragraph?</vt:lpstr>
      <vt:lpstr>Hint:</vt:lpstr>
      <vt:lpstr>More on the function</vt:lpstr>
      <vt:lpstr>Traditional Introductions</vt:lpstr>
      <vt:lpstr>The next sentence ...</vt:lpstr>
      <vt:lpstr>Now the thesis ...</vt:lpstr>
      <vt:lpstr>Finished Introduction</vt:lpstr>
      <vt:lpstr>Standard</vt:lpstr>
      <vt:lpstr>Conclusions</vt:lpstr>
      <vt:lpstr>Think of conclusions as a reverse of your introduction ...</vt:lpstr>
      <vt:lpstr>Rephrase your thesis statement</vt:lpstr>
      <vt:lpstr>Add a clincher</vt:lpstr>
      <vt:lpstr>Finished 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Introductions and Conclusions for your research paper</dc:title>
  <dc:creator>Jenna Bates</dc:creator>
  <cp:lastModifiedBy>Jenna Bates</cp:lastModifiedBy>
  <cp:revision>7</cp:revision>
  <dcterms:created xsi:type="dcterms:W3CDTF">2014-09-30T23:32:52Z</dcterms:created>
  <dcterms:modified xsi:type="dcterms:W3CDTF">2014-09-30T23:35:50Z</dcterms:modified>
</cp:coreProperties>
</file>